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4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UARIO\Desktop\MARZO%202026\REPORTE%20FURAG%20VIGENCIA%202025%20-%20MRZO%202026\INFORMES%20PQRS%202025\PORCENTAJES%20INFORME%20PQRS%20ABRIL%20202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UARIO\Desktop\MARZO%202026\REPORTE%20FURAG%20VIGENCIA%202025%20-%20MRZO%202026\INFORMES%20PQRS%202025\PORCENTAJES%20INFORME%20PQRS%20ABRIL%202025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UARIO\Desktop\MARZO%202026\REPORTE%20FURAG%20VIGENCIA%202025%20-%20MRZO%202026\INFORMES%20PQRS%202025\PORCENTAJES%20INFORME%20PQRS%20ABRIL%20202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MARZO%202026\REPORTE%20FURAG%20VIGENCIA%202025%20-%20MRZO%202026\INFORMES%20PQRS%202025\PORCENTAJES%20INFORME%20PQRS%20ABRIL%20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esktop\MARZO%202026\REPORTE%20FURAG%20VIGENCIA%202025%20-%20MRZO%202026\INFORMES%20PQRS%202025\PORCENTAJES%20INFORME%20PQRS%20ABRIL%20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CANALES DE ATENCIÓN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Abril 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Abril 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Abril '!$G$10:$H$10</c:f>
              <c:numCache>
                <c:formatCode>0%</c:formatCode>
                <c:ptCount val="2"/>
                <c:pt idx="0" formatCode="General">
                  <c:v>95</c:v>
                </c:pt>
                <c:pt idx="1">
                  <c:v>0.39915966386554624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0-4CFD-9BAD-305C91C5FB4B}"/>
            </c:ext>
          </c:extLst>
        </c:ser>
        <c:ser>
          <c:idx val="1"/>
          <c:order val="1"/>
          <c:tx>
            <c:strRef>
              <c:f>'total canales Abril 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Abril 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Abril '!$G$11:$H$11</c:f>
              <c:numCache>
                <c:formatCode>0%</c:formatCode>
                <c:ptCount val="2"/>
                <c:pt idx="0" formatCode="General">
                  <c:v>109</c:v>
                </c:pt>
                <c:pt idx="1">
                  <c:v>0.45798319327731091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CFD-9BAD-305C91C5FB4B}"/>
            </c:ext>
          </c:extLst>
        </c:ser>
        <c:ser>
          <c:idx val="2"/>
          <c:order val="2"/>
          <c:tx>
            <c:strRef>
              <c:f>'total canales Abril 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Abril 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Abril '!$G$12:$H$12</c:f>
              <c:numCache>
                <c:formatCode>0%</c:formatCode>
                <c:ptCount val="2"/>
                <c:pt idx="0" formatCode="General">
                  <c:v>34</c:v>
                </c:pt>
                <c:pt idx="1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70-4CFD-9BAD-305C91C5FB4B}"/>
            </c:ext>
          </c:extLst>
        </c:ser>
        <c:ser>
          <c:idx val="3"/>
          <c:order val="3"/>
          <c:tx>
            <c:strRef>
              <c:f>'total canales Abril 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Abril 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Abril '!$G$13:$H$13</c:f>
              <c:numCache>
                <c:formatCode>0%</c:formatCode>
                <c:ptCount val="2"/>
                <c:pt idx="0" formatCode="General">
                  <c:v>238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70-4CFD-9BAD-305C91C5FB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LINEA MOVIL 3138052807   </a:t>
            </a:r>
          </a:p>
        </c:rich>
      </c:tx>
      <c:layout>
        <c:manualLayout>
          <c:xMode val="edge"/>
          <c:yMode val="edge"/>
          <c:x val="0.1245541820705879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'comunicacion telefonica'!$G$9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telefonica'!$G$10:$G$13</c:f>
              <c:numCache>
                <c:formatCode>General</c:formatCode>
                <c:ptCount val="4"/>
                <c:pt idx="0">
                  <c:v>57</c:v>
                </c:pt>
                <c:pt idx="1">
                  <c:v>20</c:v>
                </c:pt>
                <c:pt idx="2">
                  <c:v>18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4-4951-98D0-80BE235904C9}"/>
            </c:ext>
          </c:extLst>
        </c:ser>
        <c:ser>
          <c:idx val="1"/>
          <c:order val="1"/>
          <c:tx>
            <c:strRef>
              <c:f>'comunicacion telefonica'!$H$9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telefonica'!$H$10:$H$13</c:f>
              <c:numCache>
                <c:formatCode>0%</c:formatCode>
                <c:ptCount val="4"/>
                <c:pt idx="0">
                  <c:v>0.6</c:v>
                </c:pt>
                <c:pt idx="1">
                  <c:v>0.2105263157894737</c:v>
                </c:pt>
                <c:pt idx="2">
                  <c:v>0.18947368421052632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4-4951-98D0-80BE235904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6896"/>
        <c:axId val="-217039616"/>
        <c:axId val="0"/>
      </c:bar3DChart>
      <c:catAx>
        <c:axId val="-2170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9616"/>
        <c:crosses val="autoZero"/>
        <c:auto val="1"/>
        <c:lblAlgn val="ctr"/>
        <c:lblOffset val="100"/>
        <c:noMultiLvlLbl val="0"/>
      </c:catAx>
      <c:valAx>
        <c:axId val="-2170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Correos Institucionales</a:t>
            </a:r>
          </a:p>
        </c:rich>
      </c:tx>
      <c:layout>
        <c:manualLayout>
          <c:xMode val="edge"/>
          <c:yMode val="edge"/>
          <c:x val="0.28244953101792508"/>
          <c:y val="4.020100502512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'canales de comun virtual Abril'!$G$9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Abril'!$F$10:$F$12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Abril'!$G$10:$G$12</c:f>
              <c:numCache>
                <c:formatCode>General</c:formatCode>
                <c:ptCount val="3"/>
                <c:pt idx="0">
                  <c:v>109</c:v>
                </c:pt>
                <c:pt idx="1">
                  <c:v>2</c:v>
                </c:pt>
                <c:pt idx="2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3-4083-A5F1-983379F72BC8}"/>
            </c:ext>
          </c:extLst>
        </c:ser>
        <c:ser>
          <c:idx val="1"/>
          <c:order val="1"/>
          <c:tx>
            <c:strRef>
              <c:f>'canales de comun virtual Abril'!$H$9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Abril'!$F$10:$F$12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Abril'!$H$10:$H$12</c:f>
              <c:numCache>
                <c:formatCode>0%</c:formatCode>
                <c:ptCount val="3"/>
                <c:pt idx="0">
                  <c:v>0.97</c:v>
                </c:pt>
                <c:pt idx="1">
                  <c:v>0.03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53-4083-A5F1-983379F72B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7026560"/>
        <c:axId val="-217037984"/>
      </c:barChart>
      <c:catAx>
        <c:axId val="-21702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7984"/>
        <c:crosses val="autoZero"/>
        <c:auto val="1"/>
        <c:lblAlgn val="ctr"/>
        <c:lblOffset val="100"/>
        <c:noMultiLvlLbl val="0"/>
      </c:catAx>
      <c:valAx>
        <c:axId val="-21703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 b="1" dirty="0"/>
              <a:t>PQRSD POR MODALIDAD DE PETICIÓN  </a:t>
            </a:r>
          </a:p>
        </c:rich>
      </c:tx>
      <c:layout>
        <c:manualLayout>
          <c:xMode val="edge"/>
          <c:yMode val="edge"/>
          <c:x val="0.29113208143769859"/>
          <c:y val="9.330034481366294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'tipos pqrs Febrero 2025'!$G$9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pqrs Febrero 2025'!$F$10:$F$16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Febrero 2025'!$G$10:$G$16</c:f>
              <c:numCache>
                <c:formatCode>0</c:formatCode>
                <c:ptCount val="7"/>
                <c:pt idx="0">
                  <c:v>87</c:v>
                </c:pt>
                <c:pt idx="1">
                  <c:v>94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C-41AD-AF24-0CE84C8656C0}"/>
            </c:ext>
          </c:extLst>
        </c:ser>
        <c:ser>
          <c:idx val="1"/>
          <c:order val="1"/>
          <c:tx>
            <c:strRef>
              <c:f>'tipos pqrs Febrero 2025'!$H$9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'tipos pqrs Febrero 2025'!$F$10:$F$16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'tipos pqrs Febrero 2025'!$H$10:$H$16</c:f>
              <c:numCache>
                <c:formatCode>0%</c:formatCode>
                <c:ptCount val="7"/>
                <c:pt idx="0">
                  <c:v>0.36554621848739494</c:v>
                </c:pt>
                <c:pt idx="1">
                  <c:v>0.3949579831932773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0.23949579831932774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3C-41AD-AF24-0CE84C8656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PETICIONES ATENDIDAS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 Total PQRSD Atendidas 218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'Peticiones por dependencia'!$D$10:$D$20</c:f>
              <c:strCache>
                <c:ptCount val="11"/>
                <c:pt idx="0">
                  <c:v>ATENCION AL USUARIO</c:v>
                </c:pt>
                <c:pt idx="1">
                  <c:v>CONTRATACION</c:v>
                </c:pt>
                <c:pt idx="2">
                  <c:v>JURIDICA</c:v>
                </c:pt>
                <c:pt idx="3">
                  <c:v>RECTORIA</c:v>
                </c:pt>
                <c:pt idx="4">
                  <c:v>REGISTRO Y CONTROL</c:v>
                </c:pt>
                <c:pt idx="5">
                  <c:v>SALA DE DOCENTES</c:v>
                </c:pt>
                <c:pt idx="6">
                  <c:v>TALENTO HUMANO</c:v>
                </c:pt>
                <c:pt idx="7">
                  <c:v>TESORERIA</c:v>
                </c:pt>
                <c:pt idx="8">
                  <c:v>VICERRECTORIA ACADEMICA</c:v>
                </c:pt>
                <c:pt idx="9">
                  <c:v>PLANEACIÓN</c:v>
                </c:pt>
                <c:pt idx="10">
                  <c:v>VICERRECTORIA ADMINISTRATIVA</c:v>
                </c:pt>
              </c:strCache>
            </c:strRef>
          </c:cat>
          <c:val>
            <c:numRef>
              <c:f>'Peticiones por dependencia'!$F$10:$F$20</c:f>
              <c:numCache>
                <c:formatCode>General</c:formatCode>
                <c:ptCount val="11"/>
                <c:pt idx="0">
                  <c:v>39</c:v>
                </c:pt>
                <c:pt idx="1">
                  <c:v>15</c:v>
                </c:pt>
                <c:pt idx="2">
                  <c:v>27</c:v>
                </c:pt>
                <c:pt idx="3">
                  <c:v>13</c:v>
                </c:pt>
                <c:pt idx="4">
                  <c:v>23</c:v>
                </c:pt>
                <c:pt idx="5">
                  <c:v>29</c:v>
                </c:pt>
                <c:pt idx="6">
                  <c:v>18</c:v>
                </c:pt>
                <c:pt idx="7">
                  <c:v>8</c:v>
                </c:pt>
                <c:pt idx="8">
                  <c:v>20</c:v>
                </c:pt>
                <c:pt idx="9">
                  <c:v>1</c:v>
                </c:pt>
                <c:pt idx="1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7-45B2-B0E5-A6B493C6A7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2544"/>
        <c:axId val="-217029280"/>
        <c:axId val="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v>PETICIONES ATENDIDAS </c:v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CO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'Peticiones por dependencia'!$D$10:$D$20</c15:sqref>
                        </c15:formulaRef>
                      </c:ext>
                    </c:extLst>
                    <c:strCache>
                      <c:ptCount val="11"/>
                      <c:pt idx="0">
                        <c:v>ATENCION AL USUARIO</c:v>
                      </c:pt>
                      <c:pt idx="1">
                        <c:v>CONTRATACION</c:v>
                      </c:pt>
                      <c:pt idx="2">
                        <c:v>JURIDICA</c:v>
                      </c:pt>
                      <c:pt idx="3">
                        <c:v>RECTORIA</c:v>
                      </c:pt>
                      <c:pt idx="4">
                        <c:v>REGISTRO Y CONTROL</c:v>
                      </c:pt>
                      <c:pt idx="5">
                        <c:v>SALA DE DOCENTES</c:v>
                      </c:pt>
                      <c:pt idx="6">
                        <c:v>TALENTO HUMANO</c:v>
                      </c:pt>
                      <c:pt idx="7">
                        <c:v>TESORERIA</c:v>
                      </c:pt>
                      <c:pt idx="8">
                        <c:v>VICERRECTORIA ACADEMICA</c:v>
                      </c:pt>
                      <c:pt idx="9">
                        <c:v>PLANEACIÓN</c:v>
                      </c:pt>
                      <c:pt idx="10">
                        <c:v>VICERRECTORIA ADMINISTRATIVA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'Peticiones por dependencia'!$C$10:$C$20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127-45B2-B0E5-A6B493C6A7A4}"/>
                  </c:ext>
                </c:extLst>
              </c15:ser>
            </c15:filteredBarSeries>
          </c:ext>
        </c:extLst>
      </c:bar3DChart>
      <c:catAx>
        <c:axId val="-217032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DEPENDENCIA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9280"/>
        <c:crosses val="autoZero"/>
        <c:auto val="1"/>
        <c:lblAlgn val="ctr"/>
        <c:lblOffset val="100"/>
        <c:noMultiLvlLbl val="0"/>
      </c:catAx>
      <c:valAx>
        <c:axId val="-2170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PQRSD Atendidas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165EC-2CE7-4FF7-8D30-98E4A5757953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4C292-34A6-4176-BF6D-64A3A0EA0B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67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4C292-34A6-4176-BF6D-64A3A0EA0BEA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84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9A580-5E42-4D6B-9E6A-D42BF636F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D85AD6-BA74-4D1C-9663-9B4B3BD8C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87A504-49F6-4926-B3A5-97DD84CC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570D02-A447-4D92-94BA-3A5C7EA8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F4ECE-4DF4-4651-93E8-DAFE12B8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492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3231F-DDED-402A-A654-4CE032F6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540B1F-9A6C-4749-86A3-A4FEEC88A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C7EE4C-6B17-491E-A976-826C9019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AD43D4-DF10-4CFB-AE63-CB40FD079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075E3-27A8-47C8-9EEC-A4BC8C22B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209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72815-4036-4FD8-A6F7-184C2B90B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C4947B-7A3E-4D08-9012-AD11500EC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0FB95-DCB5-41CA-9DE0-397E6EA1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5D060-5928-48A9-BF66-E864328F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85416-DA01-473F-9D0A-706036F0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73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7436A-ABE4-4EF2-94CB-FF49597C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55CB46-E97E-4A78-AFA2-D6C57FF26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D707C3-914A-4B34-B7C5-100A1431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5A458-0272-4454-8E82-A50F6C34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01E31E-1584-46E2-8035-1FD37E93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491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B1A8D-D534-49E8-8CA8-6C090532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8A649A-199F-4B04-8517-758772E60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68D41D-F7CC-4616-993F-1FFF0499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9223A-EDFB-45AB-B540-B198E713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75BBBE-5B33-4A42-9AF2-714E1AF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013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3250C-E946-4E0D-B059-356965201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5F63A-F3B8-458B-8E3A-99F524318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A633AA-478A-4C77-96BB-99298231C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27B06A-1892-4B69-BBA9-9B1EA99B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EFD92E-2E9E-4C63-8AE9-1A7F858C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654310-F245-4BDD-BEE5-C840937C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315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A0F4C-0504-4698-A004-108A1400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44EDE6-7E68-4ABE-ACCB-8C35DB9C2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E8C50-DC3A-47A1-A3AE-3009787F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FA0490-CDD8-4FD5-869A-71AE9F30E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7917E4-B375-43F8-9E60-32F6C721C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9510ADF-BBA8-490D-8142-40ED48BE5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B4B28E-C99D-4C45-B7F8-DC2F911A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203D93-0B97-41B6-BCCA-07C7D0FD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915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5EDD5-113B-4908-86E3-8591B39B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A86A61-36A7-4644-912D-047468B9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72AFB-7656-418D-A3B0-5AF0FC33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BA7AB7-055A-402C-BE5A-615E853C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49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D4F8CD3-DD3A-4A1B-A7FA-CFE5B227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3F386A-97AD-42CD-B570-5E076939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39D792-FB61-4D31-9D8E-53CA5709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938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2E9DC-0678-42FE-BE88-E7B13DF1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3BEBEC-266C-4363-B578-FD504B16E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25521B-9DAE-41E2-8170-24494BF8B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C79DBC-5A53-422D-972C-C93074ED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564FE0-88E7-4B75-8EC4-C9BEAA82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5393DD-41DF-4C25-B4FE-68A638CE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080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78EDA-3525-401F-880D-CF35DAEA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31230E-4BFB-4BDE-8C43-5B8B92AB2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714C5E-A198-40D2-85B9-9ED8FA071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CB6304-38D4-4A4A-8728-2CD1CA20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8B0F8E-EB16-48F9-98C8-A2E0BFBD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93B29F-D570-469B-8D77-C7B6D5D6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05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8F04BB-080E-4B26-8793-40957852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8B54E1-2391-45D4-982D-FD685C6E3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12F1E8-4AF7-475A-BCB8-F05CBC2F2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6C0F-4848-4444-81B6-A396378CA9EB}" type="datetimeFigureOut">
              <a:rPr lang="es-CO" smtClean="0"/>
              <a:t>7/04/2026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92DB95-3767-4B0B-A27E-A3BED75CE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5DCD90-64DB-4DEF-B6C0-9221B5E76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0CB1-B878-42B6-86B8-6CE9BFFBC2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56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notificacionesjudiciales@itp.edu.co" TargetMode="External"/><Relationship Id="rId3" Type="http://schemas.openxmlformats.org/officeDocument/2006/relationships/image" Target="../media/image6.jpg"/><Relationship Id="rId7" Type="http://schemas.openxmlformats.org/officeDocument/2006/relationships/hyperlink" Target="mailto:atencionalusuario@itp.edu.co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jp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0640" t="29886" r="24555" b="51305"/>
          <a:stretch/>
        </p:blipFill>
        <p:spPr>
          <a:xfrm>
            <a:off x="6119445" y="633045"/>
            <a:ext cx="5812891" cy="2479432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/>
          <a:srcRect l="63756" t="49624" r="24059" b="30978"/>
          <a:stretch/>
        </p:blipFill>
        <p:spPr bwMode="auto">
          <a:xfrm>
            <a:off x="9372600" y="3307937"/>
            <a:ext cx="2454715" cy="2126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958" y="5752844"/>
            <a:ext cx="5962405" cy="46943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716215" y="414768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b="1" dirty="0">
                <a:solidFill>
                  <a:schemeClr val="bg1"/>
                </a:solidFill>
              </a:rPr>
              <a:t>Informe de Peticiones, Quejas, Reclamos,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Sugerencias y Denuncias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(PQRSD)</a:t>
            </a:r>
          </a:p>
          <a:p>
            <a:pPr lvl="0" algn="ctr"/>
            <a:r>
              <a:rPr lang="es-CO" b="1" dirty="0">
                <a:solidFill>
                  <a:schemeClr val="bg1"/>
                </a:solidFill>
              </a:rPr>
              <a:t> </a:t>
            </a:r>
            <a:r>
              <a:rPr lang="es-CO" b="1" dirty="0" smtClean="0">
                <a:solidFill>
                  <a:schemeClr val="bg1"/>
                </a:solidFill>
              </a:rPr>
              <a:t>Abril/2025</a:t>
            </a:r>
            <a:endParaRPr lang="es-CO" b="1" dirty="0">
              <a:solidFill>
                <a:schemeClr val="bg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1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32386" y="378042"/>
            <a:ext cx="4126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/>
              <a:t>RECOMENDACIONES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252736" y="1346578"/>
            <a:ext cx="65881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Capacitación en Servicio al Cliente: Dado que la mayor parte de la gestión es informativa (37%), es recomendable realizar talleres de actualización en comunicación asertiva para el personal de primera línea, asegurando que la información entregada sea cada vez más clara y resolutiva.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671998" y="463602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Implementación de Alertas Tempranas: Con el fin de reducir el 8% de trámites pendientes, se recomienda establecer un sistema de notificaciones automáticas que avise a los responsables cuando una solicitud esté próxima a vencer su término legal.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3486" t="34295" r="34887" b="30604"/>
          <a:stretch/>
        </p:blipFill>
        <p:spPr>
          <a:xfrm>
            <a:off x="1046284" y="1084384"/>
            <a:ext cx="3206452" cy="20017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98" y="3730510"/>
            <a:ext cx="7086600" cy="90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6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623145E-B551-489C-ACD3-27D8A4C477AC}"/>
              </a:ext>
            </a:extLst>
          </p:cNvPr>
          <p:cNvSpPr txBox="1"/>
          <p:nvPr/>
        </p:nvSpPr>
        <p:spPr>
          <a:xfrm>
            <a:off x="2155849" y="2066192"/>
            <a:ext cx="87601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000" dirty="0"/>
              <a:t>Informe de Peticiones, Quejas, Reclamos,</a:t>
            </a:r>
          </a:p>
          <a:p>
            <a:pPr algn="ctr"/>
            <a:r>
              <a:rPr lang="es-CO" sz="4000" dirty="0"/>
              <a:t>Sugerencias y Denuncias</a:t>
            </a:r>
          </a:p>
          <a:p>
            <a:pPr algn="ctr"/>
            <a:r>
              <a:rPr lang="es-CO" sz="4000" dirty="0"/>
              <a:t>(PQRSD)</a:t>
            </a:r>
          </a:p>
          <a:p>
            <a:pPr algn="ctr"/>
            <a:r>
              <a:rPr lang="es-CO" sz="4000" dirty="0" smtClean="0"/>
              <a:t>Abril/2025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7718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53207" y="1120703"/>
            <a:ext cx="99997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presente documento corresponde al Informe de Peticiones, </a:t>
            </a:r>
            <a:r>
              <a:rPr lang="es-CO" dirty="0" smtClean="0"/>
              <a:t>Quejas, Reclamos</a:t>
            </a:r>
            <a:r>
              <a:rPr lang="es-CO" dirty="0"/>
              <a:t>, Sugerencias y Denuncias (PQRSD) recibidas y atendidas por </a:t>
            </a:r>
            <a:r>
              <a:rPr lang="es-CO" dirty="0" smtClean="0"/>
              <a:t>la Oficina </a:t>
            </a:r>
            <a:r>
              <a:rPr lang="es-CO" dirty="0"/>
              <a:t>de atención al usuario </a:t>
            </a:r>
            <a:r>
              <a:rPr lang="es-CO" dirty="0" smtClean="0"/>
              <a:t>de la Institución Universitaria del Putumayo. Correspondiente </a:t>
            </a:r>
            <a:r>
              <a:rPr lang="es-CO" dirty="0"/>
              <a:t>al mes de </a:t>
            </a:r>
            <a:r>
              <a:rPr lang="es-CO" dirty="0" smtClean="0"/>
              <a:t>abril de 2025.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De </a:t>
            </a:r>
            <a:r>
              <a:rPr lang="es-CO" dirty="0"/>
              <a:t>acuerdo con los datos arrojados por los canales de atención, </a:t>
            </a:r>
            <a:r>
              <a:rPr lang="es-CO" dirty="0" smtClean="0"/>
              <a:t>durante </a:t>
            </a:r>
            <a:r>
              <a:rPr lang="es-CO" dirty="0"/>
              <a:t>en el mes de </a:t>
            </a:r>
            <a:r>
              <a:rPr lang="es-CO" dirty="0" smtClean="0"/>
              <a:t>abril, </a:t>
            </a:r>
            <a:r>
              <a:rPr lang="es-CO" dirty="0"/>
              <a:t>se recibieron </a:t>
            </a:r>
            <a:r>
              <a:rPr lang="es-CO" dirty="0" smtClean="0"/>
              <a:t>(238) PQRSD, garantizando </a:t>
            </a:r>
            <a:r>
              <a:rPr lang="es-CO" dirty="0"/>
              <a:t>el registro del 100% y teniendo en cuenta lo reportado </a:t>
            </a:r>
            <a:r>
              <a:rPr lang="es-CO" dirty="0" smtClean="0"/>
              <a:t>les </a:t>
            </a:r>
            <a:r>
              <a:rPr lang="es-CO" dirty="0"/>
              <a:t>fue asignado su trámite, no se negó el acceso a ninguna de ellas.</a:t>
            </a: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2889751" y="263348"/>
            <a:ext cx="617511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PQRS </a:t>
            </a:r>
          </a:p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RECIBIDAS POR CANAL DE ATENCIÓN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2870" y="4041530"/>
            <a:ext cx="4739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Esta estrategia multicanal optimiza sustancialmente la efectividad en la atención de solicitudes, facilitando un acceso ágil y equitativo a la información para todos los perfiles de usuario.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478036"/>
              </p:ext>
            </p:extLst>
          </p:nvPr>
        </p:nvGraphicFramePr>
        <p:xfrm>
          <a:off x="5422654" y="2936631"/>
          <a:ext cx="5659684" cy="291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46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614635" y="412978"/>
            <a:ext cx="6179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/>
              <a:t>GESTIÓN: CANALES DE ATENCIÓN</a:t>
            </a:r>
            <a:r>
              <a:rPr lang="es-CO" b="1" dirty="0"/>
              <a:t> </a:t>
            </a:r>
            <a:r>
              <a:rPr lang="es-CO" b="1" dirty="0" smtClean="0"/>
              <a:t>TELEFONÍA CELULAR   </a:t>
            </a:r>
            <a:endParaRPr lang="es-CO" dirty="0"/>
          </a:p>
          <a:p>
            <a:pPr algn="ctr"/>
            <a:endParaRPr lang="es-CO" b="1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861879"/>
              </p:ext>
            </p:extLst>
          </p:nvPr>
        </p:nvGraphicFramePr>
        <p:xfrm>
          <a:off x="454270" y="4378448"/>
          <a:ext cx="4191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Hoja de cálculo" r:id="rId4" imgW="4190872" imgH="1333472" progId="Excel.Sheet.12">
                  <p:embed/>
                </p:oleObj>
              </mc:Choice>
              <mc:Fallback>
                <p:oleObj name="Hoja de cálculo" r:id="rId4" imgW="4190872" imgH="13334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4270" y="4378448"/>
                        <a:ext cx="419100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295464"/>
              </p:ext>
            </p:extLst>
          </p:nvPr>
        </p:nvGraphicFramePr>
        <p:xfrm>
          <a:off x="230432" y="971831"/>
          <a:ext cx="4798767" cy="265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4794739" y="1938539"/>
            <a:ext cx="6969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El </a:t>
            </a:r>
            <a:r>
              <a:rPr lang="es-CO" dirty="0"/>
              <a:t>comportamiento de la gestión de llamadas durante el </a:t>
            </a:r>
            <a:r>
              <a:rPr lang="es-CO" dirty="0" smtClean="0"/>
              <a:t>mes de abril de 2025, registró </a:t>
            </a:r>
            <a:r>
              <a:rPr lang="es-CO" dirty="0"/>
              <a:t>un volumen total de 95 interacciones</a:t>
            </a:r>
            <a:r>
              <a:rPr lang="es-CO" dirty="0" smtClean="0"/>
              <a:t>. La </a:t>
            </a:r>
            <a:r>
              <a:rPr lang="es-CO" dirty="0"/>
              <a:t>operación se concentra principalmente en la recepción de solicitudes. Las Llamadas Recibidas representan el 60% del total (57 llamadas), posicionándose como el canal de mayor demanda. Por otro lado, la gestión proactiva (Llamadas Realizadas) constituye el 21% (20 llamadas), lo que indica un enfoque mayoritariamente reactivo hacia la atención al cliente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La gestión actual muestra una sólida captación de llamadas, pero revela una brecha de mejora en la tasa de respuesta.</a:t>
            </a:r>
          </a:p>
        </p:txBody>
      </p:sp>
    </p:spTree>
    <p:extLst>
      <p:ext uri="{BB962C8B-B14F-4D97-AF65-F5344CB8AC3E}">
        <p14:creationId xmlns:p14="http://schemas.microsoft.com/office/powerpoint/2010/main" val="11298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24148" y="773695"/>
            <a:ext cx="389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GESTIÓN DE CORREOS ELECTRÓNICOS </a:t>
            </a:r>
            <a:endParaRPr lang="es-CO" b="1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192897"/>
              </p:ext>
            </p:extLst>
          </p:nvPr>
        </p:nvGraphicFramePr>
        <p:xfrm>
          <a:off x="407377" y="4864223"/>
          <a:ext cx="47625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Hoja de cálculo" r:id="rId4" imgW="4762564" imgH="819122" progId="Excel.Sheet.12">
                  <p:embed/>
                </p:oleObj>
              </mc:Choice>
              <mc:Fallback>
                <p:oleObj name="Hoja de cálculo" r:id="rId4" imgW="4762564" imgH="8191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77" y="4864223"/>
                        <a:ext cx="47625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633229"/>
              </p:ext>
            </p:extLst>
          </p:nvPr>
        </p:nvGraphicFramePr>
        <p:xfrm>
          <a:off x="616926" y="1221774"/>
          <a:ext cx="4614497" cy="276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5354516" y="173211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/>
              <a:t>El canal de mayor impacto y uso es, con una diferencia </a:t>
            </a:r>
            <a:r>
              <a:rPr lang="es-CO" dirty="0" smtClean="0"/>
              <a:t>alta, </a:t>
            </a:r>
            <a:r>
              <a:rPr lang="es-CO" dirty="0"/>
              <a:t>el correo de </a:t>
            </a:r>
            <a:r>
              <a:rPr lang="es-CO" dirty="0" smtClean="0">
                <a:hlinkClick r:id="rId7"/>
              </a:rPr>
              <a:t>atencionalusuario@itp.edu.co</a:t>
            </a:r>
            <a:r>
              <a:rPr lang="es-CO" dirty="0" smtClean="0"/>
              <a:t>, </a:t>
            </a:r>
            <a:r>
              <a:rPr lang="es-CO" dirty="0"/>
              <a:t>el cual concentra el 97% de la actividad virtual con 109 requerimientos recibidos. Esto posiciona a este canal como el punto de contacto digital primario para la comunidad educativa y el público general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Otros </a:t>
            </a:r>
            <a:r>
              <a:rPr lang="es-CO" dirty="0"/>
              <a:t>Canales de </a:t>
            </a:r>
            <a:r>
              <a:rPr lang="es-CO" dirty="0" smtClean="0"/>
              <a:t>Atención por </a:t>
            </a:r>
            <a:r>
              <a:rPr lang="es-CO" dirty="0"/>
              <a:t>su parte, el correo de </a:t>
            </a:r>
            <a:r>
              <a:rPr lang="es-CO" dirty="0" smtClean="0">
                <a:hlinkClick r:id="rId8"/>
              </a:rPr>
              <a:t>notificacionesjudiciales@itp.edu.co</a:t>
            </a:r>
            <a:r>
              <a:rPr lang="es-CO" dirty="0" smtClean="0"/>
              <a:t>, </a:t>
            </a:r>
            <a:r>
              <a:rPr lang="es-CO" dirty="0"/>
              <a:t>registró una actividad marginal del 3%, equivalente a 2 comunicaciones. Dada la naturaleza específica y legal de este canal, el bajo volumen es un comportamiento esperado dentro de la operación normal de la institución.</a:t>
            </a:r>
          </a:p>
        </p:txBody>
      </p:sp>
    </p:spTree>
    <p:extLst>
      <p:ext uri="{BB962C8B-B14F-4D97-AF65-F5344CB8AC3E}">
        <p14:creationId xmlns:p14="http://schemas.microsoft.com/office/powerpoint/2010/main" val="27089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733800" y="4241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/>
              <a:t>PQRSD </a:t>
            </a:r>
            <a:r>
              <a:rPr lang="es-CO" b="1" dirty="0" smtClean="0"/>
              <a:t>RECIBIDAS POR MODALIDAD DE PETICIÓN </a:t>
            </a:r>
            <a:r>
              <a:rPr lang="es-CO" dirty="0" smtClean="0"/>
              <a:t>  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r="77814"/>
          <a:stretch/>
        </p:blipFill>
        <p:spPr>
          <a:xfrm>
            <a:off x="1356136" y="1206622"/>
            <a:ext cx="2572058" cy="24949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r="79411"/>
          <a:stretch/>
        </p:blipFill>
        <p:spPr>
          <a:xfrm>
            <a:off x="4139968" y="1206622"/>
            <a:ext cx="2509240" cy="23806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r="76431"/>
          <a:stretch/>
        </p:blipFill>
        <p:spPr>
          <a:xfrm>
            <a:off x="7258502" y="1397649"/>
            <a:ext cx="2421830" cy="20393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/>
          <a:srcRect r="79198"/>
          <a:stretch/>
        </p:blipFill>
        <p:spPr>
          <a:xfrm>
            <a:off x="912293" y="3738916"/>
            <a:ext cx="2371030" cy="24990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/>
          <a:srcRect r="75686"/>
          <a:stretch/>
        </p:blipFill>
        <p:spPr>
          <a:xfrm>
            <a:off x="3733800" y="3703080"/>
            <a:ext cx="2767450" cy="249342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/>
          <a:srcRect r="77176"/>
          <a:stretch/>
        </p:blipFill>
        <p:spPr>
          <a:xfrm>
            <a:off x="5651454" y="3701561"/>
            <a:ext cx="2601523" cy="249903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/>
          <a:srcRect r="77069"/>
          <a:stretch/>
        </p:blipFill>
        <p:spPr>
          <a:xfrm>
            <a:off x="7988264" y="3701561"/>
            <a:ext cx="2632844" cy="25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1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357912"/>
              </p:ext>
            </p:extLst>
          </p:nvPr>
        </p:nvGraphicFramePr>
        <p:xfrm>
          <a:off x="2886441" y="597877"/>
          <a:ext cx="7426936" cy="324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685799" y="4162842"/>
            <a:ext cx="106650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En relación con la tipología de solicitudes, la gestión institucional se centró primordialmente en la resolución de trámites informativos y requerimientos personales, categorías que agruparon el 76% del volumen total (181 solicitudes). Asimismo, un 24% de las interacciones se clasificaron como "Otros", lo que evidencia la atención de trámites transversales ajenos a las categorías tradicionales</a:t>
            </a:r>
            <a:r>
              <a:rPr lang="es-CO" dirty="0" smtClean="0"/>
              <a:t>. En </a:t>
            </a:r>
            <a:r>
              <a:rPr lang="es-CO" dirty="0"/>
              <a:t>lo que respecta a la calidad del servicio, destaca la ausencia total (0%) de quejas, reclamos, denuncias o sugerencias. Este indicador es fundamental, toda vez que confirma una resolución efectiva de dudas en las etapas iniciales, evitando el escalamiento de </a:t>
            </a:r>
            <a:r>
              <a:rPr lang="es-CO" dirty="0" smtClean="0"/>
              <a:t>inconformidades.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634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43038" y="474757"/>
            <a:ext cx="7535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P Q R </a:t>
            </a:r>
            <a:r>
              <a:rPr lang="pt-BR" b="1"/>
              <a:t>S </a:t>
            </a:r>
            <a:r>
              <a:rPr lang="pt-BR" b="1" smtClean="0"/>
              <a:t>D - </a:t>
            </a:r>
            <a:r>
              <a:rPr lang="es-CO" b="1" dirty="0"/>
              <a:t>ASIGNADAS A DEPENDENCIAS Y GRUPOS INTERNOS DE TRABAJO</a:t>
            </a:r>
          </a:p>
          <a:p>
            <a:pPr algn="just"/>
            <a:endParaRPr lang="pt-BR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30672"/>
              </p:ext>
            </p:extLst>
          </p:nvPr>
        </p:nvGraphicFramePr>
        <p:xfrm>
          <a:off x="579925" y="1121088"/>
          <a:ext cx="5829300" cy="3157544"/>
        </p:xfrm>
        <a:graphic>
          <a:graphicData uri="http://schemas.openxmlformats.org/drawingml/2006/table">
            <a:tbl>
              <a:tblPr/>
              <a:tblGrid>
                <a:gridCol w="330200">
                  <a:extLst>
                    <a:ext uri="{9D8B030D-6E8A-4147-A177-3AD203B41FA5}">
                      <a16:colId xmlns:a16="http://schemas.microsoft.com/office/drawing/2014/main" val="333970114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113068285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64984737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27846456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63984459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520788965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39096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AL USUARIO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68651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24023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JURIDICA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46563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59852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Y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773899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DOCENTES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80517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TALENTO HUMANO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648558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TESORERIA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64804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ACADEMICA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33827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59807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ADMINISTRATIVA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350972"/>
                  </a:ext>
                </a:extLst>
              </a:tr>
              <a:tr h="2428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781016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260176"/>
              </p:ext>
            </p:extLst>
          </p:nvPr>
        </p:nvGraphicFramePr>
        <p:xfrm>
          <a:off x="6676108" y="1037492"/>
          <a:ext cx="4833023" cy="324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/>
          <p:cNvSpPr/>
          <p:nvPr/>
        </p:nvSpPr>
        <p:spPr>
          <a:xfrm>
            <a:off x="446575" y="4463264"/>
            <a:ext cx="110625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desempeño institucional refleja un </a:t>
            </a:r>
            <a:r>
              <a:rPr lang="es-CO" dirty="0" smtClean="0"/>
              <a:t>el compromiso</a:t>
            </a:r>
            <a:r>
              <a:rPr lang="es-CO" dirty="0"/>
              <a:t>, alcanzando un índice de atención global del 92% sobre el total de las solicitudes recibidas. Al cierre del </a:t>
            </a:r>
            <a:r>
              <a:rPr lang="es-CO" dirty="0" smtClean="0"/>
              <a:t>mes de abril de 2025,  se </a:t>
            </a:r>
            <a:r>
              <a:rPr lang="es-CO" dirty="0"/>
              <a:t>reporta un 8% de trámites pendientes (20 solicitudes), los cuales se encuentran distribuidos </a:t>
            </a:r>
            <a:r>
              <a:rPr lang="es-CO" dirty="0" smtClean="0"/>
              <a:t>entre </a:t>
            </a:r>
            <a:r>
              <a:rPr lang="es-CO" dirty="0"/>
              <a:t>las distintas áreas</a:t>
            </a:r>
            <a:r>
              <a:rPr lang="es-CO" dirty="0" smtClean="0"/>
              <a:t>.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En </a:t>
            </a:r>
            <a:r>
              <a:rPr lang="es-CO" dirty="0"/>
              <a:t>conclusión, la ausencia de cuellos de botella críticos sugiere que estas solicitudes corresponden a trámites en su curso normal de ejecución, ratificando una capacidad operativa </a:t>
            </a:r>
            <a:r>
              <a:rPr lang="es-CO" dirty="0" smtClean="0"/>
              <a:t>fluida para generar las respuestas a los requerimientos.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620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39465" y="457172"/>
            <a:ext cx="5536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/>
              <a:t>GESTIÓN DE TRASLADOS Y ACCESO A LA INFORMACIÓN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584" y="3319082"/>
            <a:ext cx="5200339" cy="279830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79585" y="1127400"/>
            <a:ext cx="104833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En el marco de la transparencia y la eficiencia administrativa, esta sección detalla las acciones para garantizar el acceso a la información y la correcta canalización de solicitudes. Al respecto, se han fortalecido los mecanismos de respuesta para asegurar entregas oportunas y veraces, </a:t>
            </a:r>
            <a:r>
              <a:rPr lang="es-CO" dirty="0" smtClean="0"/>
              <a:t>mientras que la </a:t>
            </a:r>
            <a:r>
              <a:rPr lang="es-CO" dirty="0"/>
              <a:t>gestión de traslados se ha optimizado para evitar reprocesos entre dependencias. </a:t>
            </a:r>
            <a:r>
              <a:rPr lang="es-CO" b="1" dirty="0"/>
              <a:t>Finalmente</a:t>
            </a:r>
            <a:r>
              <a:rPr lang="es-CO" dirty="0"/>
              <a:t>, todas las </a:t>
            </a:r>
            <a:r>
              <a:rPr lang="es-CO" dirty="0" smtClean="0"/>
              <a:t>actuaciones </a:t>
            </a:r>
            <a:r>
              <a:rPr lang="es-CO" dirty="0"/>
              <a:t>se rigen bajo el estricto cumplimiento normativo, asegurando tanto la protección de datos como el acceso democrático a la información pública.</a:t>
            </a:r>
          </a:p>
        </p:txBody>
      </p:sp>
    </p:spTree>
    <p:extLst>
      <p:ext uri="{BB962C8B-B14F-4D97-AF65-F5344CB8AC3E}">
        <p14:creationId xmlns:p14="http://schemas.microsoft.com/office/powerpoint/2010/main" val="2524292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925</Words>
  <Application>Microsoft Office PowerPoint</Application>
  <PresentationFormat>Panorámica</PresentationFormat>
  <Paragraphs>118</Paragraphs>
  <Slides>10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PERSONAL</dc:creator>
  <cp:lastModifiedBy>SALA 2-01</cp:lastModifiedBy>
  <cp:revision>87</cp:revision>
  <dcterms:created xsi:type="dcterms:W3CDTF">2025-07-15T21:29:47Z</dcterms:created>
  <dcterms:modified xsi:type="dcterms:W3CDTF">2026-04-07T08:41:51Z</dcterms:modified>
</cp:coreProperties>
</file>